
<file path=[Content_Types].xml><?xml version="1.0" encoding="utf-8"?>
<Types xmlns="http://schemas.openxmlformats.org/package/2006/content-types">
  <Default Extension="jpeg" ContentType="image/jpeg"/>
  <Default Extension="gif" ContentType="image/gif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9" r:id="rId3"/>
    <p:sldId id="256" r:id="rId5"/>
    <p:sldId id="257" r:id="rId6"/>
    <p:sldId id="258" r:id="rId7"/>
    <p:sldId id="263" r:id="rId8"/>
    <p:sldId id="282" r:id="rId9"/>
    <p:sldId id="283" r:id="rId10"/>
    <p:sldId id="284" r:id="rId11"/>
    <p:sldId id="261" r:id="rId12"/>
    <p:sldId id="262" r:id="rId13"/>
    <p:sldId id="264" r:id="rId14"/>
    <p:sldId id="271" r:id="rId15"/>
    <p:sldId id="265" r:id="rId16"/>
    <p:sldId id="266" r:id="rId17"/>
    <p:sldId id="285" r:id="rId18"/>
    <p:sldId id="267" r:id="rId19"/>
    <p:sldId id="268" r:id="rId20"/>
    <p:sldId id="269" r:id="rId21"/>
    <p:sldId id="270" r:id="rId22"/>
    <p:sldId id="272" r:id="rId23"/>
    <p:sldId id="273" r:id="rId24"/>
    <p:sldId id="274" r:id="rId25"/>
    <p:sldId id="275" r:id="rId26"/>
    <p:sldId id="277" r:id="rId27"/>
    <p:sldId id="278" r:id="rId28"/>
    <p:sldId id="279" r:id="rId2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F982D-C14F-4408-86D4-75BCA1072A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5DD05-1D2D-425C-95BC-2BE44A84935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5DD05-1D2D-425C-95BC-2BE44A8493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5DD05-1D2D-425C-95BC-2BE44A8493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5DD05-1D2D-425C-95BC-2BE44A8493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5DD05-1D2D-425C-95BC-2BE44A84935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A3147-D671-400A-8441-11EC3639D35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9F79A-BA9F-441D-A903-DCBE798B603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E09F7-4031-41A5-8FBC-0437112F137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1A0D0-6F42-4A81-94EC-F0DF775D559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38256-2B2D-424A-AF48-7A0CB538B47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54F78-B6DE-4345-9382-6B3BB18B52D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8E6FE-E3F2-4323-948F-F1C8C5406DB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D32E76-F09C-4D51-8770-0F08F4D2D63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05F70-0C02-444F-82EA-9FE1222E08A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24428-ED65-4E9F-A918-138F877B22D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A0536-D997-46F0-A41D-BE11139D7F7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GIF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60C863F7-F517-481E-8ECD-6E3DF9522051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wmf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jpeg"/><Relationship Id="rId1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wmf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W02008080637859220523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371600" y="760445"/>
            <a:ext cx="4068722" cy="51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 rot="5400000">
            <a:off x="4906254" y="2667000"/>
            <a:ext cx="3962400" cy="1219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4000" b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楷体_GB2312"/>
                <a:ea typeface="楷体_GB2312"/>
              </a:rPr>
              <a:t>卡罗纳</a:t>
            </a:r>
            <a:endParaRPr lang="zh-CN" altLang="en-US" sz="4000" b="1" kern="10" dirty="0">
              <a:ln w="9525">
                <a:solidFill>
                  <a:srgbClr val="000000"/>
                </a:solidFill>
                <a:round/>
              </a:ln>
              <a:solidFill>
                <a:srgbClr val="000000"/>
              </a:solidFill>
              <a:latin typeface="楷体_GB2312"/>
              <a:ea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4" name="Group 4"/>
          <p:cNvGrpSpPr/>
          <p:nvPr/>
        </p:nvGrpSpPr>
        <p:grpSpPr bwMode="auto">
          <a:xfrm>
            <a:off x="1066800" y="457200"/>
            <a:ext cx="7315200" cy="4352925"/>
            <a:chOff x="672" y="288"/>
            <a:chExt cx="4608" cy="2742"/>
          </a:xfrm>
        </p:grpSpPr>
        <p:sp>
          <p:nvSpPr>
            <p:cNvPr id="10245" name="Text Box 5"/>
            <p:cNvSpPr txBox="1">
              <a:spLocks noChangeArrowheads="1"/>
            </p:cNvSpPr>
            <p:nvPr/>
          </p:nvSpPr>
          <p:spPr bwMode="auto">
            <a:xfrm>
              <a:off x="672" y="288"/>
              <a:ext cx="4608" cy="14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 dirty="0">
                  <a:latin typeface="Times New Roman" panose="02020603050405020304" pitchFamily="18" charset="0"/>
                  <a:ea typeface="黑体" panose="02010609060101010101" pitchFamily="2" charset="-122"/>
                </a:rPr>
                <a:t>二、词语</a:t>
              </a:r>
              <a:endParaRPr lang="zh-CN" altLang="en-US" sz="3200" b="1" dirty="0">
                <a:latin typeface="Times New Roman" panose="02020603050405020304" pitchFamily="18" charset="0"/>
                <a:ea typeface="黑体" panose="02010609060101010101" pitchFamily="2" charset="-122"/>
              </a:endParaRPr>
            </a:p>
            <a:p>
              <a:pPr>
                <a:lnSpc>
                  <a:spcPct val="120000"/>
                </a:lnSpc>
                <a:spcBef>
                  <a:spcPct val="30000"/>
                </a:spcBef>
                <a:spcAft>
                  <a:spcPct val="30000"/>
                </a:spcAft>
              </a:pPr>
              <a:r>
                <a:rPr lang="en-US" altLang="zh-CN" sz="2800" b="1" dirty="0">
                  <a:latin typeface="Times New Roman" panose="02020603050405020304" pitchFamily="18" charset="0"/>
                  <a:ea typeface="楷体_GB2312" pitchFamily="49" charset="-122"/>
                </a:rPr>
                <a:t>1</a:t>
              </a:r>
              <a:r>
                <a:rPr lang="zh-CN" altLang="en-US" sz="2800" b="1" dirty="0">
                  <a:latin typeface="Times New Roman" panose="02020603050405020304" pitchFamily="18" charset="0"/>
                  <a:ea typeface="楷体_GB2312" pitchFamily="49" charset="-122"/>
                </a:rPr>
                <a:t>、</a:t>
              </a:r>
              <a:r>
                <a:rPr lang="zh-CN" altLang="en-US" sz="2800" b="1" dirty="0">
                  <a:solidFill>
                    <a:srgbClr val="990099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千叮咛万嘱咐</a:t>
              </a:r>
              <a:r>
                <a:rPr lang="en-US" altLang="zh-CN" sz="2800" b="1" dirty="0">
                  <a:solidFill>
                    <a:srgbClr val="990099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:</a:t>
              </a:r>
              <a:r>
                <a:rPr lang="en-US" altLang="zh-CN" sz="2800" b="1" dirty="0">
                  <a:latin typeface="Times New Roman" panose="02020603050405020304" pitchFamily="18" charset="0"/>
                  <a:ea typeface="楷体_GB2312" pitchFamily="49" charset="-122"/>
                </a:rPr>
                <a:t>“</a:t>
              </a:r>
              <a:r>
                <a:rPr lang="zh-CN" altLang="en-US" sz="2800" b="1" dirty="0">
                  <a:latin typeface="Times New Roman" panose="02020603050405020304" pitchFamily="18" charset="0"/>
                  <a:ea typeface="楷体_GB2312" pitchFamily="49" charset="-122"/>
                </a:rPr>
                <a:t>千”和“万”形容次数之多。“千叮咛万嘱咐”就是形容特别担心所以一直提醒注意。</a:t>
              </a:r>
              <a:endParaRPr lang="zh-CN" altLang="en-US" sz="2800" b="1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0246" name="Text Box 6"/>
            <p:cNvSpPr txBox="1">
              <a:spLocks noChangeArrowheads="1"/>
            </p:cNvSpPr>
            <p:nvPr/>
          </p:nvSpPr>
          <p:spPr bwMode="auto">
            <a:xfrm>
              <a:off x="672" y="1680"/>
              <a:ext cx="2496" cy="1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30000"/>
                </a:spcBef>
                <a:spcAft>
                  <a:spcPct val="30000"/>
                </a:spcAft>
              </a:pPr>
              <a:r>
                <a:rPr lang="en-US" altLang="zh-CN" sz="2800" b="1" dirty="0">
                  <a:latin typeface="楷体_GB2312" pitchFamily="49" charset="-122"/>
                  <a:ea typeface="楷体_GB2312" pitchFamily="49" charset="-122"/>
                </a:rPr>
                <a:t>    </a:t>
              </a:r>
              <a:r>
                <a:rPr lang="zh-CN" altLang="en-US" sz="2800" b="1" dirty="0">
                  <a:solidFill>
                    <a:srgbClr val="FF3300"/>
                  </a:solidFill>
                  <a:latin typeface="楷体_GB2312" pitchFamily="49" charset="-122"/>
                  <a:ea typeface="楷体_GB2312" pitchFamily="49" charset="-122"/>
                </a:rPr>
                <a:t>例句</a:t>
              </a:r>
              <a:r>
                <a:rPr lang="zh-CN" altLang="en-US" sz="2800" b="1" dirty="0">
                  <a:latin typeface="楷体_GB2312" pitchFamily="49" charset="-122"/>
                  <a:ea typeface="楷体_GB2312" pitchFamily="49" charset="-122"/>
                </a:rPr>
                <a:t>：老师千叮咛万嘱咐，要我们努力学习，长大以后做一个有用的人。</a:t>
              </a:r>
              <a:endParaRPr lang="zh-CN" altLang="en-US" sz="2800" b="1" dirty="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pic>
        <p:nvPicPr>
          <p:cNvPr id="10247" name="Picture 7" descr="无标题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876800" y="24384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191000" y="884238"/>
            <a:ext cx="4419600" cy="163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zh-CN" sz="2800" b="1" dirty="0">
                <a:latin typeface="Times New Roman" panose="02020603050405020304" pitchFamily="18" charset="0"/>
                <a:ea typeface="楷体_GB2312" pitchFamily="49" charset="-122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、</a:t>
            </a:r>
            <a:r>
              <a:rPr lang="zh-CN" altLang="en-US" sz="2800" b="1" dirty="0">
                <a:solidFill>
                  <a:srgbClr val="990099"/>
                </a:solidFill>
                <a:latin typeface="Times New Roman" panose="02020603050405020304" pitchFamily="18" charset="0"/>
                <a:ea typeface="楷体_GB2312" pitchFamily="49" charset="-122"/>
              </a:rPr>
              <a:t>嚎啕大哭</a:t>
            </a: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：“嚎啕”，大哭声。“嚎啕大哭”就是指放声大哭。</a:t>
            </a:r>
            <a:endParaRPr lang="zh-CN" altLang="en-US" sz="28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12293" name="Picture 5" descr="200841811599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419600" y="2971800"/>
            <a:ext cx="4140200" cy="324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14740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9200" y="685800"/>
            <a:ext cx="285273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219200" y="4419600"/>
            <a:ext cx="3124200" cy="163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zh-CN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例句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：刚刚打完针，小宝宝就开始嚎啕大哭。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295400" y="495300"/>
            <a:ext cx="3733800" cy="163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zh-CN" sz="2800" b="1" dirty="0">
                <a:latin typeface="Times New Roman" panose="02020603050405020304" pitchFamily="18" charset="0"/>
                <a:ea typeface="楷体_GB2312" pitchFamily="49" charset="-122"/>
              </a:rPr>
              <a:t>3</a:t>
            </a: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、</a:t>
            </a:r>
            <a:r>
              <a:rPr lang="zh-CN" altLang="en-US" sz="2800" b="1" dirty="0">
                <a:solidFill>
                  <a:srgbClr val="990099"/>
                </a:solidFill>
                <a:latin typeface="Times New Roman" panose="02020603050405020304" pitchFamily="18" charset="0"/>
                <a:ea typeface="楷体_GB2312" pitchFamily="49" charset="-122"/>
              </a:rPr>
              <a:t>目不转睛</a:t>
            </a: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：眼珠子一动不动地盯着看。形容注意力集中。</a:t>
            </a:r>
            <a:endParaRPr lang="zh-CN" altLang="en-US" sz="28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19461" name="Picture 5" descr="auto_xinhua_120908081539466435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953000" y="609600"/>
            <a:ext cx="3654425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10554615_5894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0600" y="2286000"/>
            <a:ext cx="3962400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4953000" y="4495800"/>
            <a:ext cx="3810000" cy="163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例句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：海伦目不转睛地盯着电脑，查找上课要准备的资料。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143000" y="685800"/>
            <a:ext cx="72390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zh-CN" sz="2800" b="1" dirty="0">
                <a:latin typeface="Times New Roman" panose="02020603050405020304" pitchFamily="18" charset="0"/>
                <a:ea typeface="楷体_GB2312" pitchFamily="49" charset="-122"/>
              </a:rPr>
              <a:t>4</a:t>
            </a: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、</a:t>
            </a:r>
            <a:r>
              <a:rPr lang="zh-CN" altLang="en-US" sz="2800" b="1" dirty="0">
                <a:solidFill>
                  <a:srgbClr val="990099"/>
                </a:solidFill>
                <a:latin typeface="Times New Roman" panose="02020603050405020304" pitchFamily="18" charset="0"/>
                <a:ea typeface="楷体_GB2312" pitchFamily="49" charset="-122"/>
              </a:rPr>
              <a:t>恍然大悟</a:t>
            </a: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：指对过去的，没有被理解的事物，在猛然间，茅塞顿开（瞬间醒悟）。</a:t>
            </a:r>
            <a:endParaRPr lang="zh-CN" altLang="en-US" sz="28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        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例句</a:t>
            </a: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：读了这本书以后，我才恍然大悟，原来水蒸气是这样形成的啊！</a:t>
            </a:r>
            <a:endParaRPr lang="zh-CN" altLang="en-US" sz="28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13317" name="Picture 5" descr="b84054900ff08493a877a43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47800" y="3276600"/>
            <a:ext cx="2578100" cy="247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j030125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62600" y="3702050"/>
            <a:ext cx="2590800" cy="22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343400" y="685800"/>
            <a:ext cx="41148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5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zh-CN" altLang="en-US" sz="2800" b="1">
                <a:solidFill>
                  <a:srgbClr val="990099"/>
                </a:solidFill>
                <a:latin typeface="楷体_GB2312" pitchFamily="49" charset="-122"/>
                <a:ea typeface="楷体_GB2312" pitchFamily="49" charset="-122"/>
              </a:rPr>
              <a:t>怜悯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：对遭遇不幸的人表示同情。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例句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：他不幸的遭遇值得怜悯。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4341" name="Picture 5" descr="1b7695082c45c9882fddd45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343400" y="3124200"/>
            <a:ext cx="4267200" cy="292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5a8a80267cb69224908f9d4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0600" y="1219200"/>
            <a:ext cx="32004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自学目标三</a:t>
            </a:r>
            <a:r>
              <a:rPr lang="en-US" altLang="zh-CN"/>
              <a:t>:</a:t>
            </a:r>
            <a:r>
              <a:rPr lang="zh-CN" altLang="en-US"/>
              <a:t>理解课文我最棒</a:t>
            </a:r>
            <a:endParaRPr lang="zh-CN" alt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dirty="0"/>
              <a:t>自学要求：</a:t>
            </a:r>
            <a:endParaRPr lang="zh-CN" altLang="en-US" dirty="0"/>
          </a:p>
          <a:p>
            <a:pPr>
              <a:lnSpc>
                <a:spcPct val="90000"/>
              </a:lnSpc>
            </a:pPr>
            <a:r>
              <a:rPr lang="en-US" altLang="zh-CN" sz="2400" dirty="0"/>
              <a:t>1</a:t>
            </a:r>
            <a:r>
              <a:rPr lang="zh-CN" altLang="en-US" sz="2400" dirty="0"/>
              <a:t>、</a:t>
            </a:r>
            <a:r>
              <a:rPr lang="zh-CN" altLang="en-US" sz="2400" b="1" dirty="0"/>
              <a:t>课文中通过卡罗纳周围的人的表情及话语，表现了同学及师生之间的关爱。</a:t>
            </a:r>
            <a:r>
              <a:rPr lang="zh-CN" altLang="en-US" sz="2400" dirty="0"/>
              <a:t> 用</a:t>
            </a:r>
            <a:r>
              <a:rPr lang="en-US" altLang="zh-CN" sz="2400" dirty="0"/>
              <a:t>————</a:t>
            </a:r>
            <a:r>
              <a:rPr lang="zh-CN" altLang="en-US" sz="2400" b="1" dirty="0"/>
              <a:t>找出有关同学、老师、我、我的母亲的言语表情的句子</a:t>
            </a:r>
            <a:r>
              <a:rPr lang="zh-CN" altLang="en-US" sz="2400" dirty="0"/>
              <a:t>读边体会。</a:t>
            </a:r>
            <a:endParaRPr lang="zh-CN" altLang="en-US" sz="2400" dirty="0"/>
          </a:p>
          <a:p>
            <a:pPr>
              <a:lnSpc>
                <a:spcPct val="90000"/>
              </a:lnSpc>
            </a:pPr>
            <a:endParaRPr lang="zh-CN" altLang="en-US" sz="2400" b="1" dirty="0"/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dirty="0"/>
              <a:t>自学方法</a:t>
            </a:r>
            <a:r>
              <a:rPr lang="en-US" altLang="zh-CN" dirty="0"/>
              <a:t>;</a:t>
            </a:r>
            <a:r>
              <a:rPr lang="zh-CN" altLang="en-US" dirty="0"/>
              <a:t>读</a:t>
            </a:r>
            <a:r>
              <a:rPr lang="en-US" altLang="zh-CN" dirty="0"/>
              <a:t>----</a:t>
            </a:r>
            <a:r>
              <a:rPr lang="zh-CN" altLang="en-US" dirty="0"/>
              <a:t>划</a:t>
            </a:r>
            <a:r>
              <a:rPr lang="en-US" altLang="zh-CN" dirty="0"/>
              <a:t>----</a:t>
            </a:r>
            <a:r>
              <a:rPr lang="zh-CN" altLang="en-US" dirty="0"/>
              <a:t>读</a:t>
            </a:r>
            <a:r>
              <a:rPr lang="en-US" altLang="zh-CN" dirty="0"/>
              <a:t>-----</a:t>
            </a:r>
            <a:r>
              <a:rPr lang="zh-CN" altLang="en-US" dirty="0"/>
              <a:t>悟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66800" y="412750"/>
            <a:ext cx="7543800" cy="428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3200" b="1" dirty="0">
                <a:ea typeface="黑体" panose="02010609060101010101" pitchFamily="2" charset="-122"/>
              </a:rPr>
              <a:t>三、交流展示：</a:t>
            </a:r>
            <a:endParaRPr lang="zh-CN" altLang="en-US" sz="3200" b="1" dirty="0"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    课文中通过卡罗纳周围的人的表情及话语，表现了同学及师生之间的关爱。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老师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：</a:t>
            </a:r>
            <a:r>
              <a:rPr lang="zh-CN" altLang="en-US" sz="2800" b="1" dirty="0">
                <a:latin typeface="Arial" panose="020B0604020202020204"/>
                <a:ea typeface="楷体_GB2312" pitchFamily="49" charset="-122"/>
              </a:rPr>
              <a:t>“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卡罗纳的母亲去世了，这个可怜的孩子遭遇了巨大的不幸。他明天要来上课，孩子们，你们要庄重严肃，热情地对待他。任何人都不许跟他开玩笑，不许在他面前放声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219200" y="609600"/>
            <a:ext cx="7239000" cy="547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大笑。</a:t>
            </a:r>
            <a:r>
              <a:rPr lang="zh-CN" altLang="en-US" sz="2800" b="1">
                <a:latin typeface="Arial" panose="020B0604020202020204"/>
                <a:ea typeface="楷体_GB2312" pitchFamily="49" charset="-122"/>
              </a:rPr>
              <a:t>”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；老师把卡罗纳拉到自己胸前，对他说：</a:t>
            </a:r>
            <a:r>
              <a:rPr lang="zh-CN" altLang="en-US" sz="2800" b="1">
                <a:latin typeface="Arial" panose="020B0604020202020204"/>
                <a:ea typeface="楷体_GB2312" pitchFamily="49" charset="-122"/>
              </a:rPr>
              <a:t>“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哭吧，痛痛快快地哭吧，可怜的孩子！但你要坚强！你母亲已不在这个世界上了，但她能看见你，她依然爱着你，她还生活在你身边。孩子，你要坚强呦！</a:t>
            </a:r>
            <a:r>
              <a:rPr lang="zh-CN" altLang="en-US" sz="2800" b="1">
                <a:latin typeface="Arial" panose="020B0604020202020204"/>
                <a:ea typeface="楷体_GB2312" pitchFamily="49" charset="-122"/>
              </a:rPr>
              <a:t>”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；老师暗示大家别管他，开始上课。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    我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：我心里不由得泛起一阵同情和怜悯；我本想跟他说几句话，但不知说什么好，就把一只手放在他的肩膀上，脸贴在他的耳朵上，对他说：</a:t>
            </a:r>
            <a:r>
              <a:rPr lang="zh-CN" altLang="en-US" sz="2800" b="1">
                <a:latin typeface="Arial" panose="020B0604020202020204"/>
                <a:ea typeface="楷体_GB2312" pitchFamily="49" charset="-122"/>
              </a:rPr>
              <a:t>“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卡罗纳，别哭了。</a:t>
            </a:r>
            <a:r>
              <a:rPr lang="zh-CN" altLang="en-US" sz="2800" b="1">
                <a:latin typeface="Arial" panose="020B0604020202020204"/>
                <a:ea typeface="楷体_GB2312" pitchFamily="49" charset="-122"/>
              </a:rPr>
              <a:t>”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295400" y="609600"/>
            <a:ext cx="7086600" cy="393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zh-CN" sz="28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大家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：大家都屏息凝神地望着他；放学的时候，大家都围在他身边，谁都没有说话，只用关切的目光默默地看着他；我恍然大悟，没去拉母亲的手，却拉起卡罗纳的手，和他一块儿回家去。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    我的母亲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：母亲把我推开了，她目不转睛地望着卡罗纳。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7413" name="Picture 5" descr="20060624220210750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4724400"/>
            <a:ext cx="3352800" cy="158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0100000000000011908057996183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868988" y="457200"/>
            <a:ext cx="2817812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440" name="Group 8"/>
          <p:cNvGrpSpPr/>
          <p:nvPr/>
        </p:nvGrpSpPr>
        <p:grpSpPr bwMode="auto">
          <a:xfrm>
            <a:off x="990600" y="457200"/>
            <a:ext cx="7543800" cy="5648325"/>
            <a:chOff x="624" y="288"/>
            <a:chExt cx="4752" cy="3558"/>
          </a:xfrm>
        </p:grpSpPr>
        <p:sp>
          <p:nvSpPr>
            <p:cNvPr id="18437" name="Text Box 5"/>
            <p:cNvSpPr txBox="1">
              <a:spLocks noChangeArrowheads="1"/>
            </p:cNvSpPr>
            <p:nvPr/>
          </p:nvSpPr>
          <p:spPr bwMode="auto">
            <a:xfrm>
              <a:off x="624" y="288"/>
              <a:ext cx="3216" cy="2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30000"/>
                </a:spcBef>
                <a:spcAft>
                  <a:spcPct val="30000"/>
                </a:spcAft>
              </a:pPr>
              <a:r>
                <a:rPr lang="zh-CN" altLang="en-US" sz="3200" b="1">
                  <a:latin typeface="Times New Roman" panose="02020603050405020304" pitchFamily="18" charset="0"/>
                  <a:ea typeface="黑体" panose="02010609060101010101" pitchFamily="2" charset="-122"/>
                </a:rPr>
                <a:t>四、背景资料</a:t>
              </a:r>
              <a:endParaRPr lang="zh-CN" altLang="en-US" sz="3200" b="1">
                <a:latin typeface="Times New Roman" panose="02020603050405020304" pitchFamily="18" charset="0"/>
                <a:ea typeface="黑体" panose="02010609060101010101" pitchFamily="2" charset="-122"/>
              </a:endParaRPr>
            </a:p>
            <a:p>
              <a:pPr>
                <a:lnSpc>
                  <a:spcPct val="120000"/>
                </a:lnSpc>
                <a:spcBef>
                  <a:spcPct val="30000"/>
                </a:spcBef>
                <a:spcAft>
                  <a:spcPct val="30000"/>
                </a:spcAft>
              </a:pPr>
              <a:r>
                <a:rPr lang="zh-CN" altLang="en-US" sz="2800" b="1">
                  <a:latin typeface="Times New Roman" panose="02020603050405020304" pitchFamily="18" charset="0"/>
                  <a:ea typeface="楷体_GB2312" pitchFamily="49" charset="-122"/>
                </a:rPr>
                <a:t>        </a:t>
              </a:r>
              <a:r>
                <a:rPr lang="zh-CN" altLang="en-US" sz="2800" b="1">
                  <a:solidFill>
                    <a:srgbClr val="FF33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埃迪蒙托</a:t>
              </a:r>
              <a:r>
                <a:rPr lang="en-US" altLang="zh-CN" sz="2800" b="1">
                  <a:solidFill>
                    <a:srgbClr val="FF33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·</a:t>
              </a:r>
              <a:r>
                <a:rPr lang="zh-CN" altLang="en-US" sz="2800" b="1">
                  <a:solidFill>
                    <a:srgbClr val="FF33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德</a:t>
              </a:r>
              <a:r>
                <a:rPr lang="en-US" altLang="zh-CN" sz="2800" b="1">
                  <a:solidFill>
                    <a:srgbClr val="FF33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·</a:t>
              </a:r>
              <a:r>
                <a:rPr lang="zh-CN" altLang="en-US" sz="2800" b="1">
                  <a:solidFill>
                    <a:srgbClr val="FF33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亚米契斯</a:t>
              </a:r>
              <a:r>
                <a:rPr lang="zh-CN" altLang="en-US" sz="2800" b="1">
                  <a:latin typeface="Times New Roman" panose="02020603050405020304" pitchFamily="18" charset="0"/>
                  <a:ea typeface="楷体_GB2312" pitchFamily="49" charset="-122"/>
                </a:rPr>
                <a:t>，自幼酷爱学习和写作，</a:t>
              </a:r>
              <a:r>
                <a:rPr lang="en-US" altLang="zh-CN" sz="2800" b="1">
                  <a:latin typeface="Times New Roman" panose="02020603050405020304" pitchFamily="18" charset="0"/>
                  <a:ea typeface="楷体_GB2312" pitchFamily="49" charset="-122"/>
                </a:rPr>
                <a:t>1868</a:t>
              </a:r>
              <a:r>
                <a:rPr lang="zh-CN" altLang="en-US" sz="2800" b="1">
                  <a:latin typeface="Times New Roman" panose="02020603050405020304" pitchFamily="18" charset="0"/>
                  <a:ea typeface="楷体_GB2312" pitchFamily="49" charset="-122"/>
                </a:rPr>
                <a:t>年发表处女作</a:t>
              </a:r>
              <a:r>
                <a:rPr lang="en-US" altLang="zh-CN" sz="2800" b="1">
                  <a:latin typeface="Times New Roman" panose="02020603050405020304" pitchFamily="18" charset="0"/>
                  <a:ea typeface="楷体_GB2312" pitchFamily="49" charset="-122"/>
                </a:rPr>
                <a:t>《</a:t>
              </a:r>
              <a:r>
                <a:rPr lang="zh-CN" altLang="en-US" sz="2800" b="1">
                  <a:latin typeface="Times New Roman" panose="02020603050405020304" pitchFamily="18" charset="0"/>
                  <a:ea typeface="楷体_GB2312" pitchFamily="49" charset="-122"/>
                </a:rPr>
                <a:t>军营生活</a:t>
              </a:r>
              <a:r>
                <a:rPr lang="en-US" altLang="zh-CN" sz="2800" b="1">
                  <a:latin typeface="Times New Roman" panose="02020603050405020304" pitchFamily="18" charset="0"/>
                  <a:ea typeface="楷体_GB2312" pitchFamily="49" charset="-122"/>
                </a:rPr>
                <a:t>》</a:t>
              </a:r>
              <a:r>
                <a:rPr lang="zh-CN" altLang="en-US" sz="2800" b="1">
                  <a:latin typeface="Times New Roman" panose="02020603050405020304" pitchFamily="18" charset="0"/>
                  <a:ea typeface="楷体_GB2312" pitchFamily="49" charset="-122"/>
                </a:rPr>
                <a:t>，并由此出名。</a:t>
              </a:r>
              <a:r>
                <a:rPr lang="en-US" altLang="zh-CN" sz="2800" b="1">
                  <a:latin typeface="Times New Roman" panose="02020603050405020304" pitchFamily="18" charset="0"/>
                  <a:ea typeface="楷体_GB2312" pitchFamily="49" charset="-122"/>
                </a:rPr>
                <a:t>1886</a:t>
              </a:r>
              <a:r>
                <a:rPr lang="zh-CN" altLang="en-US" sz="2800" b="1">
                  <a:latin typeface="Times New Roman" panose="02020603050405020304" pitchFamily="18" charset="0"/>
                  <a:ea typeface="楷体_GB2312" pitchFamily="49" charset="-122"/>
                </a:rPr>
                <a:t>年，</a:t>
              </a:r>
              <a:r>
                <a:rPr lang="en-US" altLang="zh-CN" sz="2800" b="1">
                  <a:latin typeface="Times New Roman" panose="02020603050405020304" pitchFamily="18" charset="0"/>
                  <a:ea typeface="楷体_GB2312" pitchFamily="49" charset="-122"/>
                </a:rPr>
                <a:t>《</a:t>
              </a:r>
              <a:r>
                <a:rPr lang="zh-CN" altLang="en-US" sz="2800" b="1">
                  <a:latin typeface="Times New Roman" panose="02020603050405020304" pitchFamily="18" charset="0"/>
                  <a:ea typeface="楷体_GB2312" pitchFamily="49" charset="-122"/>
                </a:rPr>
                <a:t>爱的教育</a:t>
              </a:r>
              <a:r>
                <a:rPr lang="en-US" altLang="zh-CN" sz="2800" b="1">
                  <a:latin typeface="Times New Roman" panose="02020603050405020304" pitchFamily="18" charset="0"/>
                  <a:ea typeface="楷体_GB2312" pitchFamily="49" charset="-122"/>
                </a:rPr>
                <a:t>》</a:t>
              </a:r>
              <a:r>
                <a:rPr lang="zh-CN" altLang="en-US" sz="2800" b="1">
                  <a:latin typeface="Times New Roman" panose="02020603050405020304" pitchFamily="18" charset="0"/>
                  <a:ea typeface="楷体_GB2312" pitchFamily="49" charset="-122"/>
                </a:rPr>
                <a:t>出版，使他的创作生涯</a:t>
              </a:r>
              <a:endParaRPr lang="zh-CN" altLang="en-US" sz="28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8439" name="Text Box 7"/>
            <p:cNvSpPr txBox="1">
              <a:spLocks noChangeArrowheads="1"/>
            </p:cNvSpPr>
            <p:nvPr/>
          </p:nvSpPr>
          <p:spPr bwMode="auto">
            <a:xfrm>
              <a:off x="624" y="2496"/>
              <a:ext cx="4752" cy="1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30000"/>
                </a:spcBef>
                <a:spcAft>
                  <a:spcPct val="30000"/>
                </a:spcAft>
              </a:pPr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达到顶峰，今天</a:t>
              </a:r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《</a:t>
              </a:r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爱的教育</a:t>
              </a:r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》</a:t>
              </a:r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在各国均有译本，被誉为世界少年最优良的读物之一。 </a:t>
              </a:r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《</a:t>
              </a:r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爱的教育</a:t>
              </a:r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》</a:t>
              </a:r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（原名</a:t>
              </a:r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《</a:t>
              </a:r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心</a:t>
              </a:r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》</a:t>
              </a:r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）在他的作品中间算是销行最广的。它以一个小男孩安利柯的眼光，</a:t>
              </a:r>
              <a:endParaRPr lang="zh-CN" altLang="en-US" sz="28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0" name="Group 4"/>
          <p:cNvGrpSpPr/>
          <p:nvPr/>
        </p:nvGrpSpPr>
        <p:grpSpPr bwMode="auto">
          <a:xfrm>
            <a:off x="2895600" y="457200"/>
            <a:ext cx="3962400" cy="990600"/>
            <a:chOff x="2112" y="1488"/>
            <a:chExt cx="2496" cy="624"/>
          </a:xfrm>
        </p:grpSpPr>
        <p:sp>
          <p:nvSpPr>
            <p:cNvPr id="4101" name="AutoShape 5"/>
            <p:cNvSpPr>
              <a:spLocks noChangeArrowheads="1"/>
            </p:cNvSpPr>
            <p:nvPr/>
          </p:nvSpPr>
          <p:spPr bwMode="auto">
            <a:xfrm>
              <a:off x="2112" y="1536"/>
              <a:ext cx="1776" cy="528"/>
            </a:xfrm>
            <a:prstGeom prst="flowChartAlternateProcess">
              <a:avLst/>
            </a:prstGeom>
            <a:solidFill>
              <a:srgbClr val="FFFF99"/>
            </a:solidFill>
            <a:ln>
              <a:noFill/>
            </a:ln>
            <a:effectLst>
              <a:prstShdw prst="shdw18" dist="17961" dir="13500000">
                <a:srgbClr val="FFFF99">
                  <a:gamma/>
                  <a:shade val="60000"/>
                  <a:invGamma/>
                </a:srgbClr>
              </a:prstShdw>
            </a:effectLst>
            <a:extLst>
              <a:ext uri="{91240B29-F687-4F45-9708-019B960494DF}">
                <a14:hiddenLine xmlns:a14="http://schemas.microsoft.com/office/drawing/2010/main" w="381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102" name="Picture 6" descr="png-013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984" y="1488"/>
              <a:ext cx="624" cy="6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160" y="1536"/>
              <a:ext cx="1968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800" b="1" dirty="0">
                  <a:solidFill>
                    <a:srgbClr val="FF3300"/>
                  </a:solidFill>
                  <a:ea typeface="华文新魏" pitchFamily="2" charset="-122"/>
                </a:rPr>
                <a:t>导入新课</a:t>
              </a:r>
              <a:endParaRPr lang="zh-CN" altLang="en-US" sz="4800" b="1" dirty="0">
                <a:solidFill>
                  <a:srgbClr val="FF3300"/>
                </a:solidFill>
                <a:ea typeface="华文新魏" pitchFamily="2" charset="-122"/>
              </a:endParaRPr>
            </a:p>
          </p:txBody>
        </p:sp>
      </p:grp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066800" y="15240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33CC"/>
                </a:solidFill>
                <a:ea typeface="楷体_GB2312" pitchFamily="49" charset="-122"/>
              </a:rPr>
              <a:t>关心别人是一种美德，我们做到了吗？</a:t>
            </a:r>
            <a:endParaRPr lang="zh-CN" altLang="en-US" sz="2800" b="1" dirty="0">
              <a:solidFill>
                <a:srgbClr val="0033CC"/>
              </a:solidFill>
              <a:ea typeface="楷体_GB2312" pitchFamily="49" charset="-122"/>
            </a:endParaRPr>
          </a:p>
        </p:txBody>
      </p:sp>
      <p:pic>
        <p:nvPicPr>
          <p:cNvPr id="4105" name="Picture 9" descr="eb657d8abcef62fffc1f10db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9200" y="2209800"/>
            <a:ext cx="4953000" cy="379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j030125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7000" y="4191000"/>
            <a:ext cx="2286000" cy="195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219200" y="533400"/>
            <a:ext cx="7315200" cy="573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b="1">
                <a:latin typeface="Times New Roman" panose="02020603050405020304" pitchFamily="18" charset="0"/>
                <a:ea typeface="楷体_GB2312" pitchFamily="49" charset="-122"/>
              </a:rPr>
              <a:t>从</a:t>
            </a: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10</a:t>
            </a:r>
            <a:r>
              <a:rPr lang="zh-CN" altLang="en-US" sz="2800" b="1">
                <a:latin typeface="Times New Roman" panose="02020603050405020304" pitchFamily="18" charset="0"/>
                <a:ea typeface="楷体_GB2312" pitchFamily="49" charset="-122"/>
              </a:rPr>
              <a:t>月份</a:t>
            </a: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4</a:t>
            </a:r>
            <a:r>
              <a:rPr lang="zh-CN" altLang="en-US" sz="2800" b="1">
                <a:latin typeface="Times New Roman" panose="02020603050405020304" pitchFamily="18" charset="0"/>
                <a:ea typeface="楷体_GB2312" pitchFamily="49" charset="-122"/>
              </a:rPr>
              <a:t>年级开学第一天开始写起；一直写到第二年</a:t>
            </a: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7</a:t>
            </a:r>
            <a:r>
              <a:rPr lang="zh-CN" altLang="en-US" sz="2800" b="1">
                <a:latin typeface="Times New Roman" panose="02020603050405020304" pitchFamily="18" charset="0"/>
                <a:ea typeface="楷体_GB2312" pitchFamily="49" charset="-122"/>
              </a:rPr>
              <a:t>月份，全书共</a:t>
            </a: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100</a:t>
            </a:r>
            <a:r>
              <a:rPr lang="zh-CN" altLang="en-US" sz="2800" b="1">
                <a:latin typeface="Times New Roman" panose="02020603050405020304" pitchFamily="18" charset="0"/>
                <a:ea typeface="楷体_GB2312" pitchFamily="49" charset="-122"/>
              </a:rPr>
              <a:t>篇文章，包括发生在安利柯身边各式各样感人的小故事、父母在他日记本上写的劝诫启发性的文章，以及</a:t>
            </a: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10</a:t>
            </a:r>
            <a:r>
              <a:rPr lang="zh-CN" altLang="en-US" sz="2800" b="1">
                <a:latin typeface="Times New Roman" panose="02020603050405020304" pitchFamily="18" charset="0"/>
                <a:ea typeface="楷体_GB2312" pitchFamily="49" charset="-122"/>
              </a:rPr>
              <a:t>则老师在课堂上宣读的精彩的“每月故事”。每章每节，都把“爱”表现得精髓深入、淋漓尽致，大至国家、社会、民族的大我之爱，小至父母、师长、朋友间的小我之爱，处处扣人心弦、感人肺腑。</a:t>
            </a:r>
            <a:r>
              <a:rPr lang="en-US" altLang="zh-CN" sz="2800" b="1">
                <a:latin typeface="Times New Roman" panose="02020603050405020304" pitchFamily="18" charset="0"/>
                <a:ea typeface="楷体_GB2312" pitchFamily="49" charset="-122"/>
              </a:rPr>
              <a:t>100</a:t>
            </a:r>
            <a:r>
              <a:rPr lang="zh-CN" altLang="en-US" sz="2800" b="1">
                <a:latin typeface="Times New Roman" panose="02020603050405020304" pitchFamily="18" charset="0"/>
                <a:ea typeface="楷体_GB2312" pitchFamily="49" charset="-122"/>
              </a:rPr>
              <a:t>多年来此书一直畅销不衰，并且曾多次被改编为动画片、电影、连环画，读者遍布全世界。</a:t>
            </a:r>
            <a:endParaRPr lang="zh-CN" altLang="en-US" sz="2800" b="1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无标题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019800" y="2514600"/>
            <a:ext cx="2508250" cy="376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511" name="Group 7"/>
          <p:cNvGrpSpPr/>
          <p:nvPr/>
        </p:nvGrpSpPr>
        <p:grpSpPr bwMode="auto">
          <a:xfrm>
            <a:off x="1066800" y="533400"/>
            <a:ext cx="7543800" cy="5794375"/>
            <a:chOff x="672" y="336"/>
            <a:chExt cx="4752" cy="3650"/>
          </a:xfrm>
        </p:grpSpPr>
        <p:sp>
          <p:nvSpPr>
            <p:cNvPr id="21508" name="Text Box 4"/>
            <p:cNvSpPr txBox="1">
              <a:spLocks noChangeArrowheads="1"/>
            </p:cNvSpPr>
            <p:nvPr/>
          </p:nvSpPr>
          <p:spPr bwMode="auto">
            <a:xfrm>
              <a:off x="672" y="336"/>
              <a:ext cx="4752" cy="1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30000"/>
                </a:spcBef>
                <a:spcAft>
                  <a:spcPct val="30000"/>
                </a:spcAft>
              </a:pPr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《</a:t>
              </a:r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爱的教育</a:t>
              </a:r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》</a:t>
              </a:r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这本风靡世界各国的文学名著，不但是属于少年读者，其实各种年龄层的读者读了也没有不受感动的。 </a:t>
              </a:r>
              <a:endParaRPr lang="zh-CN" altLang="en-US" sz="2800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1510" name="Text Box 6"/>
            <p:cNvSpPr txBox="1">
              <a:spLocks noChangeArrowheads="1"/>
            </p:cNvSpPr>
            <p:nvPr/>
          </p:nvSpPr>
          <p:spPr bwMode="auto">
            <a:xfrm>
              <a:off x="672" y="1344"/>
              <a:ext cx="3072" cy="2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30000"/>
                </a:spcBef>
                <a:spcAft>
                  <a:spcPct val="30000"/>
                </a:spcAft>
              </a:pPr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    </a:t>
              </a:r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全书用小学三年级学生安利柯的日记展开记叙，全书刻画师生之爱、亲情、同学之间的友谊，娓娓写来，十分委婉动人。 </a:t>
              </a:r>
              <a:b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</a:br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    在意大利，有两本书可以说是儿童必读之书，一本是</a:t>
              </a:r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《</a:t>
              </a:r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小木偶奇遇记</a:t>
              </a:r>
              <a:r>
                <a:rPr lang="en-US" altLang="zh-CN" sz="2800" b="1">
                  <a:latin typeface="楷体_GB2312" pitchFamily="49" charset="-122"/>
                  <a:ea typeface="楷体_GB2312" pitchFamily="49" charset="-122"/>
                </a:rPr>
                <a:t>》</a:t>
              </a:r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，另一本</a:t>
              </a:r>
              <a:endParaRPr lang="zh-CN" altLang="en-US" sz="2800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143000" y="457200"/>
            <a:ext cx="7543800" cy="573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就是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爱的教育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。其实不仅是意大利，在世界各国，许许多多孩子们的童年恐怕也少不了这本书。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爱的教育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原来的意大利书名叫做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心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，一九二二年由我国作家夏丏尊先生根据英、日译本翻译成中文，并将书名定为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爱的教育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，从此成为中小学生必读的课外读物，历久不衰。作者亚米契斯藉由一个小男孩安利柯的眼光，纪录他四年级一学年学校生活的点点滴滴，再由这一则则动人的生活故事，以及精心安排的每月故事中，传达了许多可贵的教育性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6" name="Group 4"/>
          <p:cNvGrpSpPr/>
          <p:nvPr/>
        </p:nvGrpSpPr>
        <p:grpSpPr bwMode="auto">
          <a:xfrm>
            <a:off x="3200400" y="762000"/>
            <a:ext cx="3962400" cy="990600"/>
            <a:chOff x="2112" y="1488"/>
            <a:chExt cx="2496" cy="624"/>
          </a:xfrm>
        </p:grpSpPr>
        <p:sp>
          <p:nvSpPr>
            <p:cNvPr id="23557" name="AutoShape 5"/>
            <p:cNvSpPr>
              <a:spLocks noChangeArrowheads="1"/>
            </p:cNvSpPr>
            <p:nvPr/>
          </p:nvSpPr>
          <p:spPr bwMode="auto">
            <a:xfrm>
              <a:off x="2112" y="1536"/>
              <a:ext cx="1776" cy="528"/>
            </a:xfrm>
            <a:prstGeom prst="flowChartAlternateProcess">
              <a:avLst/>
            </a:prstGeom>
            <a:solidFill>
              <a:srgbClr val="FFFF99"/>
            </a:solidFill>
            <a:ln>
              <a:noFill/>
            </a:ln>
            <a:effectLst>
              <a:prstShdw prst="shdw18" dist="17961" dir="13500000">
                <a:srgbClr val="FFFF99">
                  <a:gamma/>
                  <a:shade val="60000"/>
                  <a:invGamma/>
                </a:srgbClr>
              </a:prstShdw>
            </a:effectLst>
            <a:extLst>
              <a:ext uri="{91240B29-F687-4F45-9708-019B960494DF}">
                <a14:hiddenLine xmlns:a14="http://schemas.microsoft.com/office/drawing/2010/main" w="381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3558" name="Picture 6" descr="png-013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984" y="1488"/>
              <a:ext cx="624" cy="6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559" name="Rectangle 7"/>
            <p:cNvSpPr>
              <a:spLocks noChangeArrowheads="1"/>
            </p:cNvSpPr>
            <p:nvPr/>
          </p:nvSpPr>
          <p:spPr bwMode="auto">
            <a:xfrm>
              <a:off x="2160" y="1536"/>
              <a:ext cx="1968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800" b="1" dirty="0">
                  <a:solidFill>
                    <a:srgbClr val="FF3300"/>
                  </a:solidFill>
                  <a:ea typeface="华文新魏" pitchFamily="2" charset="-122"/>
                </a:rPr>
                <a:t>课堂小结</a:t>
              </a:r>
              <a:endParaRPr lang="zh-CN" altLang="en-US" sz="4800" b="1" dirty="0">
                <a:solidFill>
                  <a:srgbClr val="FF3300"/>
                </a:solidFill>
                <a:ea typeface="华文新魏" pitchFamily="2" charset="-122"/>
              </a:endParaRPr>
            </a:p>
          </p:txBody>
        </p:sp>
      </p:grp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990600" y="1838325"/>
            <a:ext cx="7620000" cy="248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3200" b="1" dirty="0">
                <a:ea typeface="黑体" panose="02010609060101010101" pitchFamily="2" charset="-122"/>
              </a:rPr>
              <a:t>一、词语积累</a:t>
            </a:r>
            <a:endParaRPr lang="zh-CN" altLang="en-US" sz="3200" b="1" dirty="0">
              <a:ea typeface="黑体" panose="02010609060101010101" pitchFamily="2" charset="-122"/>
            </a:endParaRPr>
          </a:p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词语：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巨大、不兴、庄重严肃、热情、开玩笑、怜悯、情景、坚强、插图、嚎啕大哭、关切、目不转睛、端详、悲哀、神情、恍然大悟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3561" name="Picture 9" descr="2006062422021075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4575175"/>
            <a:ext cx="3505200" cy="166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030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43000" y="838200"/>
            <a:ext cx="7391400" cy="5562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05" name="Group 5"/>
          <p:cNvGrpSpPr/>
          <p:nvPr/>
        </p:nvGrpSpPr>
        <p:grpSpPr bwMode="auto">
          <a:xfrm>
            <a:off x="2895600" y="457200"/>
            <a:ext cx="3962400" cy="990600"/>
            <a:chOff x="2112" y="1488"/>
            <a:chExt cx="2496" cy="624"/>
          </a:xfrm>
        </p:grpSpPr>
        <p:sp>
          <p:nvSpPr>
            <p:cNvPr id="25606" name="AutoShape 6"/>
            <p:cNvSpPr>
              <a:spLocks noChangeArrowheads="1"/>
            </p:cNvSpPr>
            <p:nvPr/>
          </p:nvSpPr>
          <p:spPr bwMode="auto">
            <a:xfrm>
              <a:off x="2112" y="1536"/>
              <a:ext cx="1776" cy="528"/>
            </a:xfrm>
            <a:prstGeom prst="flowChartAlternateProcess">
              <a:avLst/>
            </a:prstGeom>
            <a:solidFill>
              <a:srgbClr val="FFFF99"/>
            </a:solidFill>
            <a:ln>
              <a:noFill/>
            </a:ln>
            <a:effectLst>
              <a:prstShdw prst="shdw18" dist="17961" dir="13500000">
                <a:srgbClr val="FFFF99">
                  <a:gamma/>
                  <a:shade val="60000"/>
                  <a:invGamma/>
                </a:srgbClr>
              </a:prstShdw>
            </a:effectLst>
            <a:extLst>
              <a:ext uri="{91240B29-F687-4F45-9708-019B960494DF}">
                <a14:hiddenLine xmlns:a14="http://schemas.microsoft.com/office/drawing/2010/main" w="381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5607" name="Picture 7" descr="png-0131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984" y="1488"/>
              <a:ext cx="624" cy="6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608" name="Rectangle 8"/>
            <p:cNvSpPr>
              <a:spLocks noChangeArrowheads="1"/>
            </p:cNvSpPr>
            <p:nvPr/>
          </p:nvSpPr>
          <p:spPr bwMode="auto">
            <a:xfrm>
              <a:off x="2160" y="1536"/>
              <a:ext cx="1968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800" b="1" dirty="0">
                  <a:solidFill>
                    <a:srgbClr val="FF3300"/>
                  </a:solidFill>
                  <a:ea typeface="华文新魏" pitchFamily="2" charset="-122"/>
                </a:rPr>
                <a:t>巩固练习</a:t>
              </a:r>
              <a:endParaRPr lang="zh-CN" altLang="en-US" sz="4800" b="1" dirty="0">
                <a:solidFill>
                  <a:srgbClr val="FF3300"/>
                </a:solidFill>
                <a:ea typeface="华文新魏" pitchFamily="2" charset="-122"/>
              </a:endParaRPr>
            </a:p>
          </p:txBody>
        </p:sp>
      </p:grp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1371600" y="1371600"/>
            <a:ext cx="7086600" cy="471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读课文，回答下面的问题。</a:t>
            </a:r>
            <a:endParaRPr lang="zh-CN" altLang="en-US" sz="28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zh-CN" sz="2800" b="1" dirty="0">
                <a:solidFill>
                  <a:srgbClr val="0033CC"/>
                </a:solidFill>
                <a:latin typeface="Times New Roman" panose="02020603050405020304" pitchFamily="18" charset="0"/>
                <a:ea typeface="楷体_GB2312" pitchFamily="49" charset="-122"/>
              </a:rPr>
              <a:t>1</a:t>
            </a:r>
            <a:r>
              <a:rPr lang="zh-CN" altLang="en-US" sz="2800" b="1" dirty="0">
                <a:solidFill>
                  <a:srgbClr val="0033CC"/>
                </a:solidFill>
                <a:latin typeface="Times New Roman" panose="02020603050405020304" pitchFamily="18" charset="0"/>
                <a:ea typeface="楷体_GB2312" pitchFamily="49" charset="-122"/>
              </a:rPr>
              <a:t>、为什么卡罗纳很多天没有来上课？</a:t>
            </a:r>
            <a:endParaRPr lang="zh-CN" altLang="en-US" sz="2800" b="1" dirty="0">
              <a:solidFill>
                <a:srgbClr val="0033CC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    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答案</a:t>
            </a: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：因为他的妈妈生病了。</a:t>
            </a:r>
            <a:endParaRPr lang="zh-CN" altLang="en-US" sz="28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zh-CN" sz="2800" b="1" dirty="0">
                <a:solidFill>
                  <a:srgbClr val="0033CC"/>
                </a:solidFill>
                <a:latin typeface="Times New Roman" panose="02020603050405020304" pitchFamily="18" charset="0"/>
                <a:ea typeface="楷体_GB2312" pitchFamily="49" charset="-122"/>
              </a:rPr>
              <a:t>2</a:t>
            </a:r>
            <a:r>
              <a:rPr lang="zh-CN" altLang="en-US" sz="2800" b="1" dirty="0">
                <a:solidFill>
                  <a:srgbClr val="0033CC"/>
                </a:solidFill>
                <a:latin typeface="Times New Roman" panose="02020603050405020304" pitchFamily="18" charset="0"/>
                <a:ea typeface="楷体_GB2312" pitchFamily="49" charset="-122"/>
              </a:rPr>
              <a:t>、上午卡罗纳阿来到学校时是怎样的表情？</a:t>
            </a:r>
            <a:endParaRPr lang="zh-CN" altLang="en-US" sz="2800" b="1" dirty="0">
              <a:solidFill>
                <a:srgbClr val="0033CC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    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答案</a:t>
            </a: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：他面容灰白，眼睛哭红了，两腿站不稳，好像他自己也大病了一场似的。</a:t>
            </a:r>
            <a:endParaRPr lang="zh-CN" altLang="en-US" sz="28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5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5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56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56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030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43000" y="838200"/>
            <a:ext cx="7391400" cy="5562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371600" y="1143000"/>
            <a:ext cx="7010400" cy="496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zh-CN" sz="2800" b="1" dirty="0">
                <a:solidFill>
                  <a:srgbClr val="0033CC"/>
                </a:solidFill>
                <a:latin typeface="Times New Roman" panose="02020603050405020304" pitchFamily="18" charset="0"/>
                <a:ea typeface="楷体_GB2312" pitchFamily="49" charset="-122"/>
              </a:rPr>
              <a:t>3</a:t>
            </a:r>
            <a:r>
              <a:rPr lang="zh-CN" altLang="en-US" sz="2800" b="1" dirty="0">
                <a:solidFill>
                  <a:srgbClr val="0033CC"/>
                </a:solidFill>
                <a:latin typeface="Times New Roman" panose="02020603050405020304" pitchFamily="18" charset="0"/>
                <a:ea typeface="楷体_GB2312" pitchFamily="49" charset="-122"/>
              </a:rPr>
              <a:t>、卡罗纳走进教室时为什么放声大哭？</a:t>
            </a:r>
            <a:endParaRPr lang="zh-CN" altLang="en-US" sz="2800" b="1" dirty="0">
              <a:solidFill>
                <a:srgbClr val="0033CC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    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答案</a:t>
            </a: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：因为他可能想起了往日的情景：他的母亲差不多每天都来接他；要考试了，母亲总是俯下身来向他千叮咛万嘱咐。</a:t>
            </a:r>
            <a:endParaRPr lang="zh-CN" altLang="en-US" sz="28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zh-CN" sz="2800" b="1" dirty="0">
                <a:solidFill>
                  <a:srgbClr val="0033CC"/>
                </a:solidFill>
                <a:latin typeface="Times New Roman" panose="02020603050405020304" pitchFamily="18" charset="0"/>
                <a:ea typeface="楷体_GB2312" pitchFamily="49" charset="-122"/>
              </a:rPr>
              <a:t>4</a:t>
            </a:r>
            <a:r>
              <a:rPr lang="zh-CN" altLang="en-US" sz="2800" b="1" dirty="0">
                <a:solidFill>
                  <a:srgbClr val="0033CC"/>
                </a:solidFill>
                <a:latin typeface="Times New Roman" panose="02020603050405020304" pitchFamily="18" charset="0"/>
                <a:ea typeface="楷体_GB2312" pitchFamily="49" charset="-122"/>
              </a:rPr>
              <a:t>、上课时，卡罗纳为什么又哭了？</a:t>
            </a:r>
            <a:endParaRPr lang="zh-CN" altLang="en-US" sz="2800" b="1" dirty="0">
              <a:solidFill>
                <a:srgbClr val="0033CC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    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答案</a:t>
            </a: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：因为他翻开书，看到了一幅母亲拉着儿子的手的插图，想到了自己的母亲不在身边了，所以哭了。</a:t>
            </a:r>
            <a:endParaRPr lang="zh-CN" altLang="en-US" sz="28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030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43000" y="838200"/>
            <a:ext cx="7391400" cy="5562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295400" y="914400"/>
            <a:ext cx="7162800" cy="500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zh-CN" sz="2800" b="1" dirty="0">
                <a:solidFill>
                  <a:srgbClr val="0033CC"/>
                </a:solidFill>
                <a:latin typeface="Times New Roman" panose="02020603050405020304" pitchFamily="18" charset="0"/>
                <a:ea typeface="楷体_GB2312" pitchFamily="49" charset="-122"/>
              </a:rPr>
              <a:t>5</a:t>
            </a:r>
            <a:r>
              <a:rPr lang="zh-CN" altLang="en-US" sz="2800" b="1" dirty="0">
                <a:solidFill>
                  <a:srgbClr val="0033CC"/>
                </a:solidFill>
                <a:latin typeface="Times New Roman" panose="02020603050405020304" pitchFamily="18" charset="0"/>
                <a:ea typeface="楷体_GB2312" pitchFamily="49" charset="-122"/>
              </a:rPr>
              <a:t>、当卡罗纳再次哭泣时，老师是怎样对他的？</a:t>
            </a:r>
            <a:endParaRPr lang="zh-CN" altLang="en-US" sz="2800" b="1" dirty="0">
              <a:solidFill>
                <a:srgbClr val="0033CC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    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答案</a:t>
            </a: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：卡罗纳趴在桌上嚎啕大哭，老师暗示大家暂时别管他，开始上课。</a:t>
            </a:r>
            <a:endParaRPr lang="zh-CN" altLang="en-US" sz="2800" b="1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altLang="zh-CN" sz="2800" b="1" dirty="0">
                <a:solidFill>
                  <a:srgbClr val="0033CC"/>
                </a:solidFill>
                <a:latin typeface="Times New Roman" panose="02020603050405020304" pitchFamily="18" charset="0"/>
                <a:ea typeface="楷体_GB2312" pitchFamily="49" charset="-122"/>
              </a:rPr>
              <a:t>6</a:t>
            </a:r>
            <a:r>
              <a:rPr lang="zh-CN" altLang="en-US" sz="2800" b="1" dirty="0">
                <a:solidFill>
                  <a:srgbClr val="0033CC"/>
                </a:solidFill>
                <a:latin typeface="Times New Roman" panose="02020603050405020304" pitchFamily="18" charset="0"/>
                <a:ea typeface="楷体_GB2312" pitchFamily="49" charset="-122"/>
              </a:rPr>
              <a:t>、当我跑进母亲的怀抱时，母亲为什么推开了我？</a:t>
            </a:r>
            <a:endParaRPr lang="zh-CN" altLang="en-US" sz="2800" b="1" dirty="0">
              <a:solidFill>
                <a:srgbClr val="0033CC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    </a:t>
            </a:r>
            <a:r>
              <a:rPr lang="zh-CN" altLang="en-US" sz="2800" b="1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答案</a:t>
            </a:r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：因为母亲看到了卡罗纳，她怕他看见这种场景会想起自己去世的母亲，会伤心难过</a:t>
            </a:r>
            <a:r>
              <a:rPr lang="zh-CN" altLang="en-US" sz="2800" b="1" dirty="0" smtClean="0">
                <a:latin typeface="Times New Roman" panose="02020603050405020304" pitchFamily="18" charset="0"/>
                <a:ea typeface="楷体_GB2312" pitchFamily="49" charset="-122"/>
              </a:rPr>
              <a:t>。 </a:t>
            </a:r>
            <a:endParaRPr lang="zh-CN" altLang="en-US" sz="28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6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e6c026066b53cde07a8947a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676400" y="1752600"/>
            <a:ext cx="6248400" cy="390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24000" y="990600"/>
            <a:ext cx="655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33CC"/>
                </a:solidFill>
                <a:ea typeface="楷体_GB2312" pitchFamily="49" charset="-122"/>
              </a:rPr>
              <a:t>当朋友生病的时候我们照顾她。</a:t>
            </a:r>
            <a:endParaRPr lang="zh-CN" altLang="en-US" sz="2800" b="1" dirty="0">
              <a:solidFill>
                <a:srgbClr val="0033CC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2009052115113746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828800" y="1828800"/>
            <a:ext cx="5715000" cy="383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676400" y="1066800"/>
            <a:ext cx="5181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33CC"/>
                </a:solidFill>
                <a:ea typeface="楷体_GB2312" pitchFamily="49" charset="-122"/>
              </a:rPr>
              <a:t>当别人需要时，我们帮助他。</a:t>
            </a:r>
            <a:endParaRPr lang="zh-CN" altLang="en-US" sz="2800" b="1" dirty="0">
              <a:solidFill>
                <a:srgbClr val="0033CC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7454ebcb1818fa3cbf09e64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752600" y="1600200"/>
            <a:ext cx="57912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057400" y="928688"/>
            <a:ext cx="5181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33CC"/>
                </a:solidFill>
                <a:ea typeface="楷体_GB2312" pitchFamily="49" charset="-122"/>
              </a:rPr>
              <a:t>当别人哭泣时，我们安慰他。</a:t>
            </a:r>
            <a:endParaRPr lang="zh-CN" altLang="en-US" sz="2800" b="1" dirty="0">
              <a:solidFill>
                <a:srgbClr val="0033CC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</a:rPr>
              <a:t>自学目标一：读课文，我最棒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</a:rPr>
              <a:t>自学要求：</a:t>
            </a:r>
            <a:r>
              <a:rPr lang="en-US" altLang="zh-CN" dirty="0">
                <a:solidFill>
                  <a:srgbClr val="000000"/>
                </a:solidFill>
              </a:rPr>
              <a:t>1</a:t>
            </a:r>
            <a:r>
              <a:rPr lang="zh-CN" altLang="en-US" dirty="0">
                <a:solidFill>
                  <a:srgbClr val="000000"/>
                </a:solidFill>
              </a:rPr>
              <a:t>、利用工具书，或请教小老师自读课文，把课文读通顺，做到四个不。</a:t>
            </a:r>
            <a:endParaRPr lang="zh-CN" altLang="en-US" dirty="0">
              <a:solidFill>
                <a:srgbClr val="000000"/>
              </a:solidFill>
            </a:endParaRPr>
          </a:p>
          <a:p>
            <a:r>
              <a:rPr lang="zh-CN" altLang="en-US" dirty="0">
                <a:solidFill>
                  <a:srgbClr val="000000"/>
                </a:solidFill>
              </a:rPr>
              <a:t>                   </a:t>
            </a:r>
            <a:r>
              <a:rPr lang="en-US" altLang="zh-CN" dirty="0">
                <a:solidFill>
                  <a:srgbClr val="000000"/>
                </a:solidFill>
              </a:rPr>
              <a:t>2</a:t>
            </a:r>
            <a:r>
              <a:rPr lang="zh-CN" altLang="en-US" dirty="0">
                <a:solidFill>
                  <a:srgbClr val="000000"/>
                </a:solidFill>
              </a:rPr>
              <a:t>、概括课文内容</a:t>
            </a:r>
            <a:endParaRPr lang="zh-CN" altLang="en-US" dirty="0">
              <a:solidFill>
                <a:srgbClr val="000000"/>
              </a:solidFill>
            </a:endParaRPr>
          </a:p>
          <a:p>
            <a:r>
              <a:rPr lang="zh-CN" altLang="en-US" dirty="0">
                <a:solidFill>
                  <a:srgbClr val="000000"/>
                </a:solidFill>
              </a:rPr>
              <a:t>自学方法</a:t>
            </a:r>
            <a:r>
              <a:rPr lang="en-US" altLang="zh-CN" dirty="0">
                <a:solidFill>
                  <a:srgbClr val="000000"/>
                </a:solidFill>
              </a:rPr>
              <a:t>:</a:t>
            </a:r>
            <a:r>
              <a:rPr lang="zh-CN" altLang="en-US" dirty="0">
                <a:solidFill>
                  <a:srgbClr val="000000"/>
                </a:solidFill>
              </a:rPr>
              <a:t>自读</a:t>
            </a:r>
            <a:r>
              <a:rPr lang="en-US" altLang="zh-CN" dirty="0">
                <a:solidFill>
                  <a:srgbClr val="000000"/>
                </a:solidFill>
              </a:rPr>
              <a:t>____</a:t>
            </a:r>
            <a:r>
              <a:rPr lang="zh-CN" altLang="en-US" dirty="0">
                <a:solidFill>
                  <a:srgbClr val="000000"/>
                </a:solidFill>
              </a:rPr>
              <a:t>小组读</a:t>
            </a:r>
            <a:r>
              <a:rPr lang="en-US" altLang="zh-CN" dirty="0">
                <a:solidFill>
                  <a:srgbClr val="000000"/>
                </a:solidFill>
              </a:rPr>
              <a:t>——</a:t>
            </a:r>
            <a:r>
              <a:rPr lang="zh-CN" altLang="en-US" dirty="0">
                <a:solidFill>
                  <a:srgbClr val="000000"/>
                </a:solidFill>
              </a:rPr>
              <a:t>集体展示</a:t>
            </a:r>
            <a:endParaRPr lang="zh-CN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94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dirty="0">
                <a:solidFill>
                  <a:srgbClr val="3333FF"/>
                </a:solidFill>
                <a:ea typeface="华文楷体" pitchFamily="2" charset="-122"/>
              </a:rPr>
              <a:t>　　概括课文内容：</a:t>
            </a:r>
            <a:endParaRPr lang="zh-CN" altLang="en-US" sz="4800" b="1" dirty="0">
              <a:solidFill>
                <a:srgbClr val="3333FF"/>
              </a:solidFill>
              <a:ea typeface="华文楷体" pitchFamily="2" charset="-122"/>
            </a:endParaRPr>
          </a:p>
          <a:p>
            <a:r>
              <a:rPr lang="zh-CN" altLang="en-US" sz="4800" b="1" dirty="0">
                <a:solidFill>
                  <a:srgbClr val="3333FF"/>
                </a:solidFill>
                <a:ea typeface="楷体_GB2312" pitchFamily="49" charset="-122"/>
              </a:rPr>
              <a:t>      卡罗纳的（    ）病得很厉害，卡罗纳很多天没来上学了。昨天下午，我们刚走进教室，老师就对大家说：“（          ）。他明天要来上课，孩子们，你们（     ）对待他。任何人不许和他（   ），不许（                     ）</a:t>
            </a:r>
            <a:endParaRPr lang="zh-CN" altLang="en-US" sz="4800" b="1" dirty="0">
              <a:solidFill>
                <a:srgbClr val="3333FF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自学目标二：我来学生字生词</a:t>
            </a:r>
            <a:endParaRPr lang="zh-CN" alt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自学要求</a:t>
            </a:r>
            <a:r>
              <a:rPr lang="en-US" altLang="zh-CN" dirty="0"/>
              <a:t>:1</a:t>
            </a:r>
            <a:r>
              <a:rPr lang="zh-CN" altLang="en-US" dirty="0"/>
              <a:t>、读准字音、认清字形</a:t>
            </a:r>
            <a:endParaRPr lang="zh-CN" altLang="en-US" dirty="0"/>
          </a:p>
          <a:p>
            <a:r>
              <a:rPr lang="zh-CN" altLang="en-US" dirty="0"/>
              <a:t>                </a:t>
            </a:r>
            <a:r>
              <a:rPr lang="en-US" altLang="zh-CN" dirty="0"/>
              <a:t>2</a:t>
            </a:r>
            <a:r>
              <a:rPr lang="zh-CN" altLang="en-US" dirty="0"/>
              <a:t>、理解词语意思，运用词语连词成段。或运用词语口述课文大意</a:t>
            </a:r>
            <a:endParaRPr lang="zh-CN" altLang="en-US" dirty="0"/>
          </a:p>
          <a:p>
            <a:r>
              <a:rPr lang="zh-CN" altLang="en-US" dirty="0"/>
              <a:t>自学方法：</a:t>
            </a:r>
            <a:r>
              <a:rPr lang="zh-CN" b="1" dirty="0"/>
              <a:t>读一读，想一想（找近义词、反义词、联系上下文等理解词义），小组内议一议，说一说</a:t>
            </a:r>
            <a:endParaRPr lang="zh-CN" altLang="en-US" b="1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20" name="Group 4"/>
          <p:cNvGrpSpPr/>
          <p:nvPr/>
        </p:nvGrpSpPr>
        <p:grpSpPr bwMode="auto">
          <a:xfrm>
            <a:off x="3200400" y="762000"/>
            <a:ext cx="3962400" cy="990600"/>
            <a:chOff x="2112" y="1488"/>
            <a:chExt cx="2496" cy="624"/>
          </a:xfrm>
        </p:grpSpPr>
        <p:sp>
          <p:nvSpPr>
            <p:cNvPr id="9221" name="AutoShape 5"/>
            <p:cNvSpPr>
              <a:spLocks noChangeArrowheads="1"/>
            </p:cNvSpPr>
            <p:nvPr/>
          </p:nvSpPr>
          <p:spPr bwMode="auto">
            <a:xfrm>
              <a:off x="2112" y="1536"/>
              <a:ext cx="1776" cy="528"/>
            </a:xfrm>
            <a:prstGeom prst="flowChartAlternateProcess">
              <a:avLst/>
            </a:prstGeom>
            <a:solidFill>
              <a:srgbClr val="FFFF99"/>
            </a:solidFill>
            <a:ln>
              <a:noFill/>
            </a:ln>
            <a:effectLst>
              <a:prstShdw prst="shdw18" dist="17961" dir="13500000">
                <a:srgbClr val="FFFF99">
                  <a:gamma/>
                  <a:shade val="60000"/>
                  <a:invGamma/>
                </a:srgbClr>
              </a:prstShdw>
            </a:effectLst>
            <a:extLst>
              <a:ext uri="{91240B29-F687-4F45-9708-019B960494DF}">
                <a14:hiddenLine xmlns:a14="http://schemas.microsoft.com/office/drawing/2010/main" w="381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9222" name="Picture 6" descr="png-013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984" y="1488"/>
              <a:ext cx="624" cy="6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223" name="Rectangle 7"/>
            <p:cNvSpPr>
              <a:spLocks noChangeArrowheads="1"/>
            </p:cNvSpPr>
            <p:nvPr/>
          </p:nvSpPr>
          <p:spPr bwMode="auto">
            <a:xfrm>
              <a:off x="2160" y="1536"/>
              <a:ext cx="1968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800" b="1" dirty="0">
                  <a:solidFill>
                    <a:srgbClr val="FF3300"/>
                  </a:solidFill>
                  <a:ea typeface="华文新魏" pitchFamily="2" charset="-122"/>
                </a:rPr>
                <a:t>内容解析</a:t>
              </a:r>
              <a:endParaRPr lang="zh-CN" altLang="en-US" sz="4800" b="1" dirty="0">
                <a:solidFill>
                  <a:srgbClr val="FF3300"/>
                </a:solidFill>
                <a:ea typeface="华文新魏" pitchFamily="2" charset="-122"/>
              </a:endParaRPr>
            </a:p>
          </p:txBody>
        </p:sp>
      </p:grp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186543" y="1981200"/>
            <a:ext cx="7467600" cy="3786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ea typeface="黑体" panose="02010609060101010101" pitchFamily="2" charset="-122"/>
              </a:rPr>
              <a:t>一、生字</a:t>
            </a:r>
            <a:endParaRPr lang="zh-CN" altLang="en-US" sz="3200" b="1" dirty="0"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</a:rPr>
              <a:t>、本课要求认识的生字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 err="1">
                <a:latin typeface="Times New Roman" panose="02020603050405020304" pitchFamily="18" charset="0"/>
                <a:ea typeface="新宋体" panose="02010609030101010101" charset="-122"/>
              </a:rPr>
              <a:t>z</a:t>
            </a:r>
            <a:r>
              <a:rPr lang="en-US" altLang="zh-CN" sz="2800" b="1" dirty="0" err="1">
                <a:latin typeface="Times New Roman" panose="02020603050405020304" pitchFamily="18" charset="0"/>
              </a:rPr>
              <a:t>āo</a:t>
            </a:r>
            <a:r>
              <a:rPr lang="en-US" altLang="zh-CN" sz="2800" b="1" dirty="0">
                <a:latin typeface="新宋体" panose="02010609030101010101" charset="-122"/>
                <a:ea typeface="新宋体" panose="02010609030101010101" charset="-122"/>
              </a:rPr>
              <a:t>        </a:t>
            </a:r>
            <a:r>
              <a:rPr lang="en-US" altLang="zh-CN" sz="2800" b="1" dirty="0" err="1">
                <a:latin typeface="Times New Roman" panose="02020603050405020304" pitchFamily="18" charset="0"/>
              </a:rPr>
              <a:t>mǐn</a:t>
            </a:r>
            <a:r>
              <a:rPr lang="en-US" altLang="zh-CN" sz="2800" b="1" dirty="0">
                <a:latin typeface="Times New Roman" panose="02020603050405020304" pitchFamily="18" charset="0"/>
              </a:rPr>
              <a:t>                 </a:t>
            </a:r>
            <a:r>
              <a:rPr lang="en-US" altLang="zh-CN" sz="2800" b="1" dirty="0" err="1">
                <a:latin typeface="Times New Roman" panose="02020603050405020304" pitchFamily="18" charset="0"/>
              </a:rPr>
              <a:t>níng</a:t>
            </a:r>
            <a:r>
              <a:rPr lang="en-US" altLang="zh-CN" sz="2800" b="1" dirty="0">
                <a:latin typeface="Times New Roman" panose="02020603050405020304" pitchFamily="18" charset="0"/>
              </a:rPr>
              <a:t>                </a:t>
            </a:r>
            <a:r>
              <a:rPr lang="en-US" altLang="zh-CN" sz="2800" b="1" dirty="0" err="1">
                <a:latin typeface="Times New Roman" panose="02020603050405020304" pitchFamily="18" charset="0"/>
              </a:rPr>
              <a:t>fù</a:t>
            </a:r>
            <a:r>
              <a:rPr lang="en-US" altLang="zh-CN" sz="2800" b="1" dirty="0">
                <a:latin typeface="Times New Roman" panose="02020603050405020304" pitchFamily="18" charset="0"/>
              </a:rPr>
              <a:t> 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</a:rPr>
              <a:t>遭          悯          咛         咐</a:t>
            </a:r>
            <a:endParaRPr lang="zh-CN" altLang="en-US" sz="2800" b="1" dirty="0">
              <a:latin typeface="新宋体" panose="02010609030101010101" charset="-122"/>
              <a:ea typeface="新宋体" panose="02010609030101010101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 err="1">
                <a:latin typeface="Times New Roman" panose="02020603050405020304" pitchFamily="18" charset="0"/>
              </a:rPr>
              <a:t>táo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</a:rPr>
              <a:t>啕</a:t>
            </a:r>
            <a:endParaRPr lang="zh-CN" altLang="en-US" sz="2800" b="1" dirty="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9225" name="Picture 9" descr="j030125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9800" y="4495800"/>
            <a:ext cx="2286000" cy="195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</p:bldLst>
  </p:timing>
</p:sld>
</file>

<file path=ppt/theme/theme1.xml><?xml version="1.0" encoding="utf-8"?>
<a:theme xmlns:a="http://schemas.openxmlformats.org/drawingml/2006/main" name="第一PPT模板网-WWW.1PPT.COM 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2549</Words>
  <Application>WPS 演示</Application>
  <PresentationFormat>全屏显示(4:3)</PresentationFormat>
  <Paragraphs>108</Paragraphs>
  <Slides>26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Arial</vt:lpstr>
      <vt:lpstr>宋体</vt:lpstr>
      <vt:lpstr>Wingdings</vt:lpstr>
      <vt:lpstr>楷体_GB2312</vt:lpstr>
      <vt:lpstr>新宋体</vt:lpstr>
      <vt:lpstr>华文新魏</vt:lpstr>
      <vt:lpstr>楷体_GB2312</vt:lpstr>
      <vt:lpstr>华文楷体</vt:lpstr>
      <vt:lpstr>黑体</vt:lpstr>
      <vt:lpstr>Times New Roman</vt:lpstr>
      <vt:lpstr>微软雅黑</vt:lpstr>
      <vt:lpstr>Arial Unicode MS</vt:lpstr>
      <vt:lpstr>Calibri</vt:lpstr>
      <vt:lpstr>Arial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自学目标一：读课文，我最棒</vt:lpstr>
      <vt:lpstr>PowerPoint 演示文稿</vt:lpstr>
      <vt:lpstr>自学目标二：我来学生字生词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自学目标三:理解课文我最棒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
</dc:description>
  <dc:subject>第一PPT模板网-WWW.1PPT.COM</dc:subject>
  <cp:category>第一PPT模板网-WWW.1PPT.COM</cp:category>
  <cp:lastModifiedBy>mayn</cp:lastModifiedBy>
  <cp:revision>32</cp:revision>
  <cp:lastPrinted>2113-01-01T00:00:00Z</cp:lastPrinted>
  <dcterms:created xsi:type="dcterms:W3CDTF">2113-01-01T00:00:00Z</dcterms:created>
  <dcterms:modified xsi:type="dcterms:W3CDTF">2019-08-27T01:14:21Z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2052-11.1.0.8907</vt:lpwstr>
  </property>
</Properties>
</file>